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4" r:id="rId9"/>
    <p:sldId id="263" r:id="rId10"/>
    <p:sldId id="25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2884"/>
    <a:srgbClr val="EE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61" autoAdjust="0"/>
  </p:normalViewPr>
  <p:slideViewPr>
    <p:cSldViewPr snapToGrid="0">
      <p:cViewPr varScale="1">
        <p:scale>
          <a:sx n="57" d="100"/>
          <a:sy n="57" d="100"/>
        </p:scale>
        <p:origin x="90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F6761-E354-4B10-BA1F-4D37B2FCB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7D969A-3D1F-4DAA-B08C-37203D0F5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D380A-4983-47A8-B3A8-15D676E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F8493-1E3B-4BBE-A9F2-6E6BA7E3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991373-1387-4268-B0E7-31DD8D42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8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7D504-9E4C-4F35-92CF-E7CDFDC9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49D4E-B3E7-40E3-9B7A-13898AE96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5263C8-D26D-4C78-8735-0C102A6D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590B9-39A2-48D5-BCA2-4D53EF3F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B5B83-9AAC-4977-A52F-B097FF5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3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B4CDCB-F101-42A8-8AF6-01AF2E881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60606F-B092-4195-B9DE-F7442297C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80B39-7D90-4D80-9DA5-5E99F0CD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09F0CA-05DB-45BF-9376-0244726B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319C1-6856-4FED-8077-B8CB170F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92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09314-4D39-4000-B03B-F75E48BB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28731-49AF-4583-897F-BD510076D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6C3E3-6F11-4A99-8E2A-0295DDDA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FA4D3-FC15-41A5-9791-D9752E68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103FD-531C-46AA-A69C-4988CD78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9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AA3BD-F56B-484A-9886-85BA1E01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B850D-95B3-42AC-A566-38032C251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C92DB-AA30-4F79-81CE-1A03A9FB7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734F98-9D95-45DD-8E2E-111E3DF4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05D98-0604-41BC-9A44-830D3A62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46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B0F66-9F9E-438C-ADCB-6D57E3D1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04246-EBE8-4C46-AD11-D3C55C86D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305B1-44BE-4AED-91E5-0D88B5FBD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76C9F5-ED03-403D-B13A-1275E894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F0D1AA-6BD7-43D2-80DA-94CC0529D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12FB54-CF01-449E-BE39-251F8C14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B986B2-BD7D-43AC-88E2-76614E5DC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A89FBF-26B6-4132-BE33-E855FA52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BB6CD-A2E3-4741-9828-701AC8CE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3BF63E-1B27-4073-9A29-35442C953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3D16CF-2A98-48AC-98D3-09535EAB8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AEC5B-6AE0-43C0-A3C6-10ABA75A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EF8789-7B74-4C2C-8000-D31680FB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DFCCF6-4CA9-460C-AD4D-201BB26B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C9C30-3A4E-4D4E-8327-7C5DB0BA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E34D99-5D15-4E4F-9E3F-5624E36B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33233-672E-4EC3-9AE6-FF425DDE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2E6730-799C-4FBA-A4A2-41B7E30C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9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F953C1-E5C8-4EAC-9042-ACFD0A0C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FE460D-6B67-4810-912E-FB482D98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C1A7B6-7C33-42DE-9867-BBBA628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1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62AB1-F907-4DCA-ACA8-5A07B6F0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5DA44-D575-45D6-B70F-6BFB1EC5C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6ACE0D-02B8-4180-9A5B-FE585DFD0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844900-511A-4BC1-ABE7-C3ADBB2E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1C58FB-3E5F-48CF-A0DE-FC153A90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83501-8815-44CA-9F21-ED5B1BFD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62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A2B81-5E68-4638-B592-0357EB00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340647-77D6-4064-9979-B8901C1AF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2CF61-1418-4947-BFB4-E777F0D55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DEA0BD-A4C6-47CC-9342-BED205D0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2A0764-4BCA-4746-8B46-74AA383E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9ABFD-FA28-42CE-B23B-1E6D9DEC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1373D97-AE0C-4871-8EC2-48D54EC5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0BA1B-67D8-4B22-A1F4-2CBB877A6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28C50-8E7D-4652-AE76-F5793467D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FD7B9-B0A5-4FDC-97E8-203DD14CB3FB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106AE-C39A-4B23-B626-6D6D36CAE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95A92-F8CE-453E-802F-9CD172B50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C8B35-BD28-48E3-9222-D1425D4B82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3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4049F0-C584-4834-BECA-EC277E1A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880" y="3987584"/>
            <a:ext cx="2083067" cy="20830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9F8718-8144-4078-B650-A564F967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180" y="1630510"/>
            <a:ext cx="2148381" cy="2148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EA2091-ACD7-4622-A19C-1B9F55019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9" y="181162"/>
            <a:ext cx="3197620" cy="3197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E93E4-42EC-4D31-8FD6-F2D7B9008031}"/>
              </a:ext>
            </a:extLst>
          </p:cNvPr>
          <p:cNvSpPr txBox="1"/>
          <p:nvPr/>
        </p:nvSpPr>
        <p:spPr>
          <a:xfrm>
            <a:off x="666750" y="524565"/>
            <a:ext cx="108584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FF0000"/>
                </a:solidFill>
                <a:latin typeface="Bahnschrift" panose="020B0502040204020203" pitchFamily="34" charset="0"/>
              </a:rPr>
              <a:t>COVID-19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Bahnschrift" panose="020B0502040204020203" pitchFamily="34" charset="0"/>
              </a:rPr>
              <a:t>Coronic Search Program</a:t>
            </a:r>
            <a:endParaRPr lang="ko-KR" altLang="en-US" sz="7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88FDE-6F76-4EEE-9E63-5A3E11AF9AA8}"/>
              </a:ext>
            </a:extLst>
          </p:cNvPr>
          <p:cNvSpPr txBox="1"/>
          <p:nvPr/>
        </p:nvSpPr>
        <p:spPr>
          <a:xfrm>
            <a:off x="2875189" y="3778891"/>
            <a:ext cx="644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스마트시스템소프트웨어학과 </a:t>
            </a:r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03D40-97DE-4142-89AD-0AA00EA88417}"/>
              </a:ext>
            </a:extLst>
          </p:cNvPr>
          <p:cNvSpPr txBox="1"/>
          <p:nvPr/>
        </p:nvSpPr>
        <p:spPr>
          <a:xfrm>
            <a:off x="3737880" y="4763775"/>
            <a:ext cx="5225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20201782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김다빈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20201798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박미영</a:t>
            </a:r>
            <a:endParaRPr lang="en-US" altLang="ko-KR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20161649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이진규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88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7E540F-EF81-448C-9327-3FCBD8E19222}"/>
              </a:ext>
            </a:extLst>
          </p:cNvPr>
          <p:cNvSpPr txBox="1"/>
          <p:nvPr/>
        </p:nvSpPr>
        <p:spPr>
          <a:xfrm>
            <a:off x="3556907" y="1779815"/>
            <a:ext cx="5078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  <a:endParaRPr lang="ko-KR" alt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7189B-924C-40EB-8180-A6B872FFA7DE}"/>
              </a:ext>
            </a:extLst>
          </p:cNvPr>
          <p:cNvSpPr txBox="1"/>
          <p:nvPr/>
        </p:nvSpPr>
        <p:spPr>
          <a:xfrm>
            <a:off x="3556907" y="3103254"/>
            <a:ext cx="50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Demo: youtube link</a:t>
            </a:r>
            <a:endParaRPr lang="ko-KR" alt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F1752-B81E-45F6-9E8A-3DF71AEFA9AF}"/>
              </a:ext>
            </a:extLst>
          </p:cNvPr>
          <p:cNvSpPr txBox="1"/>
          <p:nvPr/>
        </p:nvSpPr>
        <p:spPr>
          <a:xfrm>
            <a:off x="3556907" y="3472586"/>
            <a:ext cx="507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https://youtu.be/aDB4RAMDmjg</a:t>
            </a:r>
            <a:endParaRPr lang="ko-KR" alt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9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B5C13-C8D7-4FEB-92C5-83414D7E2D18}"/>
              </a:ext>
            </a:extLst>
          </p:cNvPr>
          <p:cNvSpPr txBox="1"/>
          <p:nvPr/>
        </p:nvSpPr>
        <p:spPr>
          <a:xfrm>
            <a:off x="-2333626" y="284577"/>
            <a:ext cx="680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44F47-15F0-4D3F-984A-FBB49CC0AD5C}"/>
              </a:ext>
            </a:extLst>
          </p:cNvPr>
          <p:cNvSpPr txBox="1"/>
          <p:nvPr/>
        </p:nvSpPr>
        <p:spPr>
          <a:xfrm>
            <a:off x="1070200" y="1598304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</a:t>
            </a:r>
            <a:endParaRPr lang="en-US" altLang="ko-KR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5D2F9-2582-4141-A0EA-2A5C646838B0}"/>
              </a:ext>
            </a:extLst>
          </p:cNvPr>
          <p:cNvSpPr txBox="1"/>
          <p:nvPr/>
        </p:nvSpPr>
        <p:spPr>
          <a:xfrm>
            <a:off x="1070200" y="2394885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78536-641F-4080-8C34-AE877BC07756}"/>
              </a:ext>
            </a:extLst>
          </p:cNvPr>
          <p:cNvSpPr txBox="1"/>
          <p:nvPr/>
        </p:nvSpPr>
        <p:spPr>
          <a:xfrm>
            <a:off x="1070200" y="3191466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33F6D-B6FC-4945-85EF-9A75450C88AC}"/>
              </a:ext>
            </a:extLst>
          </p:cNvPr>
          <p:cNvSpPr txBox="1"/>
          <p:nvPr/>
        </p:nvSpPr>
        <p:spPr>
          <a:xfrm>
            <a:off x="1070200" y="3985053"/>
            <a:ext cx="580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구현방법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BDE36-86A2-4E17-BABD-32054133C0D2}"/>
              </a:ext>
            </a:extLst>
          </p:cNvPr>
          <p:cNvSpPr txBox="1"/>
          <p:nvPr/>
        </p:nvSpPr>
        <p:spPr>
          <a:xfrm>
            <a:off x="1070200" y="4781634"/>
            <a:ext cx="580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</a:t>
            </a:r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</a:p>
        </p:txBody>
      </p:sp>
    </p:spTree>
    <p:extLst>
      <p:ext uri="{BB962C8B-B14F-4D97-AF65-F5344CB8AC3E}">
        <p14:creationId xmlns:p14="http://schemas.microsoft.com/office/powerpoint/2010/main" val="1700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폭발: 8pt 6">
            <a:extLst>
              <a:ext uri="{FF2B5EF4-FFF2-40B4-BE49-F238E27FC236}">
                <a16:creationId xmlns:a16="http://schemas.microsoft.com/office/drawing/2014/main" id="{2E8568C4-2611-4001-AAD5-6978AB3A0627}"/>
              </a:ext>
            </a:extLst>
          </p:cNvPr>
          <p:cNvSpPr/>
          <p:nvPr/>
        </p:nvSpPr>
        <p:spPr>
          <a:xfrm>
            <a:off x="7537269" y="1689212"/>
            <a:ext cx="1999622" cy="1476967"/>
          </a:xfrm>
          <a:prstGeom prst="irregularSeal1">
            <a:avLst/>
          </a:prstGeom>
          <a:solidFill>
            <a:srgbClr val="EEEE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8556F-B647-4C10-B5EB-2ED73B034AC0}"/>
              </a:ext>
            </a:extLst>
          </p:cNvPr>
          <p:cNvSpPr txBox="1"/>
          <p:nvPr/>
        </p:nvSpPr>
        <p:spPr>
          <a:xfrm>
            <a:off x="338379" y="430490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 선정</a:t>
            </a:r>
            <a:endParaRPr lang="en-US" altLang="ko-KR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FEE58-6417-4FC4-B938-1D3393E942FE}"/>
              </a:ext>
            </a:extLst>
          </p:cNvPr>
          <p:cNvSpPr txBox="1"/>
          <p:nvPr/>
        </p:nvSpPr>
        <p:spPr>
          <a:xfrm>
            <a:off x="1433647" y="1862427"/>
            <a:ext cx="8104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올해 가장 큰 이슈인 </a:t>
            </a: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</a:t>
            </a:r>
            <a:endParaRPr lang="en-US" altLang="ko-KR" sz="20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 전염병을 예방하기 위해 가장 필요한 데이터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 수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E2E47-B95C-415F-B6D4-78FCDFE084DE}"/>
              </a:ext>
            </a:extLst>
          </p:cNvPr>
          <p:cNvSpPr txBox="1"/>
          <p:nvPr/>
        </p:nvSpPr>
        <p:spPr>
          <a:xfrm>
            <a:off x="1427956" y="3429000"/>
            <a:ext cx="3788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오픈소스를 활용한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확진자 수 확인 사이트들이 존재하지만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너무 많은 데이터를 보여주기 때문에 원하는 데이터를 선별하는데 어려움을 겪음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AD7B3-7021-48DB-A0ED-D9F91E2C4DB0}"/>
              </a:ext>
            </a:extLst>
          </p:cNvPr>
          <p:cNvSpPr txBox="1"/>
          <p:nvPr/>
        </p:nvSpPr>
        <p:spPr>
          <a:xfrm>
            <a:off x="6975902" y="3890664"/>
            <a:ext cx="4092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인터페이스를 통해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자신이 원하는 지역의 데이터만을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얻을 수 있게 새롭게 구상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17AC67B-923A-4C5B-A16F-793E6E09179E}"/>
              </a:ext>
            </a:extLst>
          </p:cNvPr>
          <p:cNvSpPr/>
          <p:nvPr/>
        </p:nvSpPr>
        <p:spPr>
          <a:xfrm>
            <a:off x="5622890" y="4056557"/>
            <a:ext cx="819276" cy="52862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3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A4D43-EE57-4EC3-BD10-E538032A3619}"/>
              </a:ext>
            </a:extLst>
          </p:cNvPr>
          <p:cNvSpPr txBox="1"/>
          <p:nvPr/>
        </p:nvSpPr>
        <p:spPr>
          <a:xfrm>
            <a:off x="261259" y="469370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1D856-1814-4991-953B-1EB68B12F37A}"/>
              </a:ext>
            </a:extLst>
          </p:cNvPr>
          <p:cNvSpPr txBox="1"/>
          <p:nvPr/>
        </p:nvSpPr>
        <p:spPr>
          <a:xfrm>
            <a:off x="7792392" y="4618354"/>
            <a:ext cx="3317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한정된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패널안에 검색한 지역의 최대한 많은 양의 데이터를 출력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D4A4F-22C1-4290-9A14-4FF7773D5AFA}"/>
              </a:ext>
            </a:extLst>
          </p:cNvPr>
          <p:cNvSpPr txBox="1"/>
          <p:nvPr/>
        </p:nvSpPr>
        <p:spPr>
          <a:xfrm>
            <a:off x="7792392" y="2967460"/>
            <a:ext cx="3317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검색기능을 사용하고 있지 않는 경우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조작을 통해 스크롤 기능으로 전체 데이터를 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C3990-04E2-4487-9AEF-2D5E17816336}"/>
              </a:ext>
            </a:extLst>
          </p:cNvPr>
          <p:cNvSpPr txBox="1"/>
          <p:nvPr/>
        </p:nvSpPr>
        <p:spPr>
          <a:xfrm>
            <a:off x="564962" y="2924401"/>
            <a:ext cx="3317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 관련 오픈소스를 참고하여 원하는 데이터만 가져오는 방식으로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72445-7515-47DC-8FF4-93F035CE154B}"/>
              </a:ext>
            </a:extLst>
          </p:cNvPr>
          <p:cNvSpPr txBox="1"/>
          <p:nvPr/>
        </p:nvSpPr>
        <p:spPr>
          <a:xfrm>
            <a:off x="4178675" y="2950904"/>
            <a:ext cx="33172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분류한 데이터를 통해 전날 확진자 수와 당일 확진자 수 비교를 통한 확진자 증가수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573A6-0C48-46FF-A636-06D36EF68A83}"/>
              </a:ext>
            </a:extLst>
          </p:cNvPr>
          <p:cNvSpPr txBox="1"/>
          <p:nvPr/>
        </p:nvSpPr>
        <p:spPr>
          <a:xfrm>
            <a:off x="4178676" y="4684192"/>
            <a:ext cx="3317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 증가 수를 범위를 나누어 해당 지역의 위험정도를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색상으로 표시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4D776-412F-4E16-BF67-4743C4E43F76}"/>
              </a:ext>
            </a:extLst>
          </p:cNvPr>
          <p:cNvSpPr txBox="1"/>
          <p:nvPr/>
        </p:nvSpPr>
        <p:spPr>
          <a:xfrm>
            <a:off x="564962" y="4290899"/>
            <a:ext cx="33172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크롤링의 저장방식을 통해 날짜별 데이터로 분류해서 저장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E58E4-E6E7-4FAD-992A-1F26A3FC028F}"/>
              </a:ext>
            </a:extLst>
          </p:cNvPr>
          <p:cNvSpPr txBox="1"/>
          <p:nvPr/>
        </p:nvSpPr>
        <p:spPr>
          <a:xfrm>
            <a:off x="1300836" y="2044628"/>
            <a:ext cx="184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D5582-706B-4627-ACE0-CB71ACA42FA0}"/>
              </a:ext>
            </a:extLst>
          </p:cNvPr>
          <p:cNvSpPr txBox="1"/>
          <p:nvPr/>
        </p:nvSpPr>
        <p:spPr>
          <a:xfrm>
            <a:off x="4797703" y="1791882"/>
            <a:ext cx="207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활용 코드작성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3F818-AF7C-43B2-99BD-740BFE6E2CA7}"/>
              </a:ext>
            </a:extLst>
          </p:cNvPr>
          <p:cNvSpPr txBox="1"/>
          <p:nvPr/>
        </p:nvSpPr>
        <p:spPr>
          <a:xfrm>
            <a:off x="8528266" y="1824147"/>
            <a:ext cx="207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 출력</a:t>
            </a:r>
          </a:p>
        </p:txBody>
      </p:sp>
    </p:spTree>
    <p:extLst>
      <p:ext uri="{BB962C8B-B14F-4D97-AF65-F5344CB8AC3E}">
        <p14:creationId xmlns:p14="http://schemas.microsoft.com/office/powerpoint/2010/main" val="175330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790B2-7D8A-4024-9D40-6B170AE6F6A1}"/>
              </a:ext>
            </a:extLst>
          </p:cNvPr>
          <p:cNvSpPr txBox="1"/>
          <p:nvPr/>
        </p:nvSpPr>
        <p:spPr>
          <a:xfrm>
            <a:off x="310244" y="367879"/>
            <a:ext cx="4849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FE10B-B9F6-487A-8F6E-05AEDA2D9F5B}"/>
              </a:ext>
            </a:extLst>
          </p:cNvPr>
          <p:cNvSpPr txBox="1"/>
          <p:nvPr/>
        </p:nvSpPr>
        <p:spPr>
          <a:xfrm>
            <a:off x="717120" y="1706332"/>
            <a:ext cx="323305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김다빈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전국지역 크롤링 코드 수정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 방식 수정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날짜별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Compare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함수작성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 증가수에 따른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 변경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오류 수정 및 검토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3E12E-AE55-4B20-8C35-97B9B699B6AE}"/>
              </a:ext>
            </a:extLst>
          </p:cNvPr>
          <p:cNvSpPr txBox="1"/>
          <p:nvPr/>
        </p:nvSpPr>
        <p:spPr>
          <a:xfrm>
            <a:off x="4479471" y="1805099"/>
            <a:ext cx="3317214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박미영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서울지역 크롤링 코드 수정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9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전체데이터 스크롤기능 구현</a:t>
            </a:r>
            <a:endParaRPr lang="en-US" altLang="ko-KR" sz="1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인터페이스 구성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 출력 담당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오류 수정 및 검토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53A7-7775-4BB4-9B96-253DAAC0399B}"/>
              </a:ext>
            </a:extLst>
          </p:cNvPr>
          <p:cNvSpPr txBox="1"/>
          <p:nvPr/>
        </p:nvSpPr>
        <p:spPr>
          <a:xfrm>
            <a:off x="8172656" y="1891369"/>
            <a:ext cx="3435515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이진규</a:t>
            </a:r>
            <a:endParaRPr lang="en-US" altLang="ko-KR" sz="24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경기지역 크롤링 코드 수정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Main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코드 작성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검색결과 출력화면 구성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9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숫자 및 문자 출력 배열 제작</a:t>
            </a:r>
            <a:endParaRPr lang="en-US" altLang="ko-KR" sz="19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오류 수정 및 검토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35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7916C-D1F8-428C-84B7-5DADA1A2AC30}"/>
              </a:ext>
            </a:extLst>
          </p:cNvPr>
          <p:cNvSpPr txBox="1"/>
          <p:nvPr/>
        </p:nvSpPr>
        <p:spPr>
          <a:xfrm>
            <a:off x="293915" y="394024"/>
            <a:ext cx="580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4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구현방법</a:t>
            </a:r>
            <a:endParaRPr lang="ko-KR" altLang="en-US" sz="4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E31229A-6DF1-47E1-8450-575EDDC81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8" y="3467297"/>
            <a:ext cx="2561048" cy="30438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181C9FB-C872-40EA-A40B-81F26600F317}"/>
              </a:ext>
            </a:extLst>
          </p:cNvPr>
          <p:cNvSpPr txBox="1"/>
          <p:nvPr/>
        </p:nvSpPr>
        <p:spPr>
          <a:xfrm>
            <a:off x="3892115" y="4282649"/>
            <a:ext cx="973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크롤링의 저장방식을 통해 날짜별 데이터로 분류해서 저장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F3CB2A-95EB-4239-B60A-AB1F8D25B90F}"/>
              </a:ext>
            </a:extLst>
          </p:cNvPr>
          <p:cNvSpPr txBox="1"/>
          <p:nvPr/>
        </p:nvSpPr>
        <p:spPr>
          <a:xfrm>
            <a:off x="3892115" y="4788059"/>
            <a:ext cx="79004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초기 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 별로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하나씩의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실행 마다 기존 데이터를 덮어쓰는 형식으로 저장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확진자 증가수나 데이터를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비교할때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불편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변경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코드 실행 시 매일의 데이터를 새롭게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js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저장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D62F6C-D24F-45A9-B272-C06653917DF9}"/>
              </a:ext>
            </a:extLst>
          </p:cNvPr>
          <p:cNvSpPr txBox="1"/>
          <p:nvPr/>
        </p:nvSpPr>
        <p:spPr>
          <a:xfrm>
            <a:off x="1300836" y="1697776"/>
            <a:ext cx="184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데이터수집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C87985-7A37-452C-8D9F-35830D84F194}"/>
              </a:ext>
            </a:extLst>
          </p:cNvPr>
          <p:cNvSpPr txBox="1"/>
          <p:nvPr/>
        </p:nvSpPr>
        <p:spPr>
          <a:xfrm>
            <a:off x="4797703" y="1445030"/>
            <a:ext cx="207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활용 코드작성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0A5E7D-ABB5-43F4-8638-F0EE3826619E}"/>
              </a:ext>
            </a:extLst>
          </p:cNvPr>
          <p:cNvSpPr txBox="1"/>
          <p:nvPr/>
        </p:nvSpPr>
        <p:spPr>
          <a:xfrm>
            <a:off x="8528266" y="1477295"/>
            <a:ext cx="207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 출력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234B19BD-3BE3-4ACD-8C77-45947181D95E}"/>
              </a:ext>
            </a:extLst>
          </p:cNvPr>
          <p:cNvSpPr/>
          <p:nvPr/>
        </p:nvSpPr>
        <p:spPr>
          <a:xfrm>
            <a:off x="3583837" y="1790109"/>
            <a:ext cx="648088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303C726-9CEA-4817-8AFA-DB2A8452C4FC}"/>
              </a:ext>
            </a:extLst>
          </p:cNvPr>
          <p:cNvSpPr/>
          <p:nvPr/>
        </p:nvSpPr>
        <p:spPr>
          <a:xfrm>
            <a:off x="7442638" y="1790109"/>
            <a:ext cx="648088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566506-1115-486E-AE56-3114008608CF}"/>
              </a:ext>
            </a:extLst>
          </p:cNvPr>
          <p:cNvSpPr txBox="1"/>
          <p:nvPr/>
        </p:nvSpPr>
        <p:spPr>
          <a:xfrm>
            <a:off x="1120169" y="2827607"/>
            <a:ext cx="184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데이터수집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4E729EC-B14E-4100-9D5C-98132E531BA5}"/>
              </a:ext>
            </a:extLst>
          </p:cNvPr>
          <p:cNvSpPr txBox="1"/>
          <p:nvPr/>
        </p:nvSpPr>
        <p:spPr>
          <a:xfrm>
            <a:off x="3876349" y="3484445"/>
            <a:ext cx="7238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기본적으로는 오픈소스를 활용하며 필요한 데이터만을 선별적으로 크롤링 하기위해 각 코드를 수정</a:t>
            </a:r>
          </a:p>
        </p:txBody>
      </p:sp>
      <p:sp>
        <p:nvSpPr>
          <p:cNvPr id="52" name="화살표: 위로 굽음 51">
            <a:extLst>
              <a:ext uri="{FF2B5EF4-FFF2-40B4-BE49-F238E27FC236}">
                <a16:creationId xmlns:a16="http://schemas.microsoft.com/office/drawing/2014/main" id="{7DDB47CD-7D05-47E9-936B-905BFB33AB01}"/>
              </a:ext>
            </a:extLst>
          </p:cNvPr>
          <p:cNvSpPr/>
          <p:nvPr/>
        </p:nvSpPr>
        <p:spPr>
          <a:xfrm rot="5400000">
            <a:off x="4247687" y="5257204"/>
            <a:ext cx="362609" cy="520262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4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7B1752-D862-4782-AEC3-1922AB463293}"/>
              </a:ext>
            </a:extLst>
          </p:cNvPr>
          <p:cNvSpPr txBox="1"/>
          <p:nvPr/>
        </p:nvSpPr>
        <p:spPr>
          <a:xfrm>
            <a:off x="7719095" y="755434"/>
            <a:ext cx="33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 증가 비교 함수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E365F-25F5-4275-AF3E-EA954B6DB7F2}"/>
              </a:ext>
            </a:extLst>
          </p:cNvPr>
          <p:cNvSpPr/>
          <p:nvPr/>
        </p:nvSpPr>
        <p:spPr>
          <a:xfrm>
            <a:off x="7528042" y="4968311"/>
            <a:ext cx="393895" cy="3693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A91BE6-9F45-4A50-A213-2C4A2E53F66F}"/>
              </a:ext>
            </a:extLst>
          </p:cNvPr>
          <p:cNvSpPr/>
          <p:nvPr/>
        </p:nvSpPr>
        <p:spPr>
          <a:xfrm>
            <a:off x="9114174" y="4968311"/>
            <a:ext cx="393895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615AF5-FF6B-4317-A566-6EDF026F69B9}"/>
              </a:ext>
            </a:extLst>
          </p:cNvPr>
          <p:cNvSpPr/>
          <p:nvPr/>
        </p:nvSpPr>
        <p:spPr>
          <a:xfrm>
            <a:off x="10700306" y="4968311"/>
            <a:ext cx="393895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C1FADC-D99E-49A1-A840-71C401854CAA}"/>
              </a:ext>
            </a:extLst>
          </p:cNvPr>
          <p:cNvSpPr txBox="1"/>
          <p:nvPr/>
        </p:nvSpPr>
        <p:spPr>
          <a:xfrm>
            <a:off x="7163456" y="1470001"/>
            <a:ext cx="4496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확진자수 정보를 알려주는 다른 서비스들에는 위험도에 따른 색상 구분이 없음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주관적으로 범위를 나눈 것이 아닌 평균값과 최대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최소값을 바탕으로 구간을 나눔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286854-66DA-4281-8C07-296263F818CD}"/>
              </a:ext>
            </a:extLst>
          </p:cNvPr>
          <p:cNvSpPr/>
          <p:nvPr/>
        </p:nvSpPr>
        <p:spPr>
          <a:xfrm>
            <a:off x="7191584" y="5661840"/>
            <a:ext cx="4246099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E22962-7A5F-4C12-AC49-C4434B671799}"/>
              </a:ext>
            </a:extLst>
          </p:cNvPr>
          <p:cNvSpPr/>
          <p:nvPr/>
        </p:nvSpPr>
        <p:spPr>
          <a:xfrm>
            <a:off x="11395479" y="5617700"/>
            <a:ext cx="45719" cy="1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27F88A-9344-44B8-A555-564E750CB953}"/>
              </a:ext>
            </a:extLst>
          </p:cNvPr>
          <p:cNvSpPr/>
          <p:nvPr/>
        </p:nvSpPr>
        <p:spPr>
          <a:xfrm>
            <a:off x="7188069" y="5617700"/>
            <a:ext cx="45719" cy="1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80E0A8-3D87-42F2-B2DC-EF82F777AE1F}"/>
              </a:ext>
            </a:extLst>
          </p:cNvPr>
          <p:cNvSpPr/>
          <p:nvPr/>
        </p:nvSpPr>
        <p:spPr>
          <a:xfrm>
            <a:off x="9311122" y="5617700"/>
            <a:ext cx="45719" cy="1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C8884C-DCB4-402A-8E3A-6C17CBAC225C}"/>
              </a:ext>
            </a:extLst>
          </p:cNvPr>
          <p:cNvSpPr/>
          <p:nvPr/>
        </p:nvSpPr>
        <p:spPr>
          <a:xfrm>
            <a:off x="10353300" y="5617700"/>
            <a:ext cx="45719" cy="1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386D6D-FE17-4EA1-9EE4-9CB931503A60}"/>
              </a:ext>
            </a:extLst>
          </p:cNvPr>
          <p:cNvSpPr/>
          <p:nvPr/>
        </p:nvSpPr>
        <p:spPr>
          <a:xfrm>
            <a:off x="8249595" y="5606032"/>
            <a:ext cx="45719" cy="1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CFFDF-7CC5-4787-ABD3-A153891943FC}"/>
              </a:ext>
            </a:extLst>
          </p:cNvPr>
          <p:cNvSpPr txBox="1"/>
          <p:nvPr/>
        </p:nvSpPr>
        <p:spPr>
          <a:xfrm>
            <a:off x="10992213" y="5941254"/>
            <a:ext cx="6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136DF9-9BD8-482F-88F9-384140506A6D}"/>
              </a:ext>
            </a:extLst>
          </p:cNvPr>
          <p:cNvSpPr txBox="1"/>
          <p:nvPr/>
        </p:nvSpPr>
        <p:spPr>
          <a:xfrm>
            <a:off x="8985805" y="5941254"/>
            <a:ext cx="6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9A3BF-05F3-407A-9626-C2C4EA185785}"/>
              </a:ext>
            </a:extLst>
          </p:cNvPr>
          <p:cNvSpPr txBox="1"/>
          <p:nvPr/>
        </p:nvSpPr>
        <p:spPr>
          <a:xfrm>
            <a:off x="7007533" y="5913348"/>
            <a:ext cx="6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78DB4-5ABF-4393-9739-14304255B161}"/>
              </a:ext>
            </a:extLst>
          </p:cNvPr>
          <p:cNvSpPr txBox="1"/>
          <p:nvPr/>
        </p:nvSpPr>
        <p:spPr>
          <a:xfrm>
            <a:off x="7601896" y="5927416"/>
            <a:ext cx="147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3E6BB-AA6D-4A2A-8F7A-2DE47EA1F4D5}"/>
              </a:ext>
            </a:extLst>
          </p:cNvPr>
          <p:cNvSpPr txBox="1"/>
          <p:nvPr/>
        </p:nvSpPr>
        <p:spPr>
          <a:xfrm>
            <a:off x="9617384" y="5943307"/>
            <a:ext cx="147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최대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6D7F3F-C964-48E9-A127-2A7850467E56}"/>
              </a:ext>
            </a:extLst>
          </p:cNvPr>
          <p:cNvSpPr txBox="1"/>
          <p:nvPr/>
        </p:nvSpPr>
        <p:spPr>
          <a:xfrm>
            <a:off x="6820480" y="3571091"/>
            <a:ext cx="2293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메뉴마다 지역별로 확진자 증가수를 배열로 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20727D-A329-447D-A59B-E5ED1111BC17}"/>
              </a:ext>
            </a:extLst>
          </p:cNvPr>
          <p:cNvSpPr txBox="1"/>
          <p:nvPr/>
        </p:nvSpPr>
        <p:spPr>
          <a:xfrm>
            <a:off x="9245490" y="3599948"/>
            <a:ext cx="2702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메뉴마다 다른 평균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최대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최소값으로 상대적 확진자수 파악에 용이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1ED5A6-B363-41F1-9824-CC7B24D9CDE4}"/>
              </a:ext>
            </a:extLst>
          </p:cNvPr>
          <p:cNvSpPr txBox="1"/>
          <p:nvPr/>
        </p:nvSpPr>
        <p:spPr>
          <a:xfrm>
            <a:off x="1992724" y="1314403"/>
            <a:ext cx="297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확진자 수 출력 함수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4634AC-5DFE-4926-9640-F49F63828582}"/>
              </a:ext>
            </a:extLst>
          </p:cNvPr>
          <p:cNvSpPr txBox="1"/>
          <p:nvPr/>
        </p:nvSpPr>
        <p:spPr>
          <a:xfrm>
            <a:off x="874801" y="2057752"/>
            <a:ext cx="522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검색한 지역의 데이터를 한정된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매트릭스에 최대한 표현하는 것이 목표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69D189-5AB6-494D-8D09-9344736DBDFB}"/>
              </a:ext>
            </a:extLst>
          </p:cNvPr>
          <p:cNvSpPr txBox="1"/>
          <p:nvPr/>
        </p:nvSpPr>
        <p:spPr>
          <a:xfrm>
            <a:off x="874801" y="2833468"/>
            <a:ext cx="522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일치의 데이터를 제공하며 전날과 전전날 대비 확진자 증가 또한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D6BDCF-9B1C-41FE-AF65-4F2A4BB58231}"/>
              </a:ext>
            </a:extLst>
          </p:cNvPr>
          <p:cNvSpPr txBox="1"/>
          <p:nvPr/>
        </p:nvSpPr>
        <p:spPr>
          <a:xfrm>
            <a:off x="869070" y="3775642"/>
            <a:ext cx="5221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매트릭스의 전체 화면은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차원배열과 문자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숫자는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차원배열로써 관리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메뉴에서 지역 검색시에 좌표를 지정하여 값을 출력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배열을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하는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clear_array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두어 다른 지역 재검색이나 메뉴 전환시에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화면을 초기화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0EDCBF-4499-4B76-836E-1CD7AEAF85F1}"/>
              </a:ext>
            </a:extLst>
          </p:cNvPr>
          <p:cNvSpPr txBox="1"/>
          <p:nvPr/>
        </p:nvSpPr>
        <p:spPr>
          <a:xfrm>
            <a:off x="572545" y="410918"/>
            <a:ext cx="341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활용 코드작성</a:t>
            </a:r>
          </a:p>
        </p:txBody>
      </p:sp>
    </p:spTree>
    <p:extLst>
      <p:ext uri="{BB962C8B-B14F-4D97-AF65-F5344CB8AC3E}">
        <p14:creationId xmlns:p14="http://schemas.microsoft.com/office/powerpoint/2010/main" val="274270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옅은이(가) 표시된 사진&#10;&#10;자동 생성된 설명">
            <a:extLst>
              <a:ext uri="{FF2B5EF4-FFF2-40B4-BE49-F238E27FC236}">
                <a16:creationId xmlns:a16="http://schemas.microsoft.com/office/drawing/2014/main" id="{2B893A14-234A-4E26-8E84-93B5D9E4F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6" y="3814232"/>
            <a:ext cx="3308349" cy="2481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62B28-B4C8-459B-966D-1799CB039F18}"/>
              </a:ext>
            </a:extLst>
          </p:cNvPr>
          <p:cNvSpPr txBox="1"/>
          <p:nvPr/>
        </p:nvSpPr>
        <p:spPr>
          <a:xfrm>
            <a:off x="433086" y="211024"/>
            <a:ext cx="312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4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매트릭스 출력</a:t>
            </a:r>
          </a:p>
        </p:txBody>
      </p:sp>
      <p:pic>
        <p:nvPicPr>
          <p:cNvPr id="9" name="그림 8" descr="옅은이(가) 표시된 사진&#10;&#10;자동 생성된 설명">
            <a:extLst>
              <a:ext uri="{FF2B5EF4-FFF2-40B4-BE49-F238E27FC236}">
                <a16:creationId xmlns:a16="http://schemas.microsoft.com/office/drawing/2014/main" id="{3BE17C6C-E6E6-441E-9936-EE869381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18" y="5725855"/>
            <a:ext cx="619717" cy="569639"/>
          </a:xfrm>
          <a:prstGeom prst="rect">
            <a:avLst/>
          </a:prstGeom>
        </p:spPr>
      </p:pic>
      <p:pic>
        <p:nvPicPr>
          <p:cNvPr id="11" name="그림 10" descr="텍스트, 옅은, 디스플레이이(가) 표시된 사진&#10;&#10;자동 생성된 설명">
            <a:extLst>
              <a:ext uri="{FF2B5EF4-FFF2-40B4-BE49-F238E27FC236}">
                <a16:creationId xmlns:a16="http://schemas.microsoft.com/office/drawing/2014/main" id="{057FEA23-0F6E-4B3E-97FF-93A028408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6" y="821125"/>
            <a:ext cx="3308351" cy="24812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8EF3E1-CE8C-456D-B39C-17D76030E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06" y="947737"/>
            <a:ext cx="5132706" cy="3471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523B10-6A69-4BB0-A59E-5B97C1BBC607}"/>
              </a:ext>
            </a:extLst>
          </p:cNvPr>
          <p:cNvSpPr txBox="1"/>
          <p:nvPr/>
        </p:nvSpPr>
        <p:spPr>
          <a:xfrm>
            <a:off x="270932" y="3352930"/>
            <a:ext cx="3610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실행 시 메인 화면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F47B3-18B8-42AA-AA31-6FC9E1DD5144}"/>
              </a:ext>
            </a:extLst>
          </p:cNvPr>
          <p:cNvSpPr txBox="1"/>
          <p:nvPr/>
        </p:nvSpPr>
        <p:spPr>
          <a:xfrm>
            <a:off x="545625" y="6365834"/>
            <a:ext cx="330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 검색 시 출력화면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CCE5D-4530-4EBC-8DA7-C1734D0FEA84}"/>
              </a:ext>
            </a:extLst>
          </p:cNvPr>
          <p:cNvSpPr txBox="1"/>
          <p:nvPr/>
        </p:nvSpPr>
        <p:spPr>
          <a:xfrm>
            <a:off x="8392425" y="4538614"/>
            <a:ext cx="5359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스크롤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B139F-D367-4981-B42D-7D2F2D868572}"/>
              </a:ext>
            </a:extLst>
          </p:cNvPr>
          <p:cNvSpPr txBox="1"/>
          <p:nvPr/>
        </p:nvSpPr>
        <p:spPr>
          <a:xfrm>
            <a:off x="3814123" y="784483"/>
            <a:ext cx="25585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화면에서는 전국 확진자 수의 데이터를 출력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좌측에는 데이지 꽃을 표현하여 꽃말로 코로나의 빠른 종식을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희망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의미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15189E-5425-44B5-8AE2-FD4D58F5C0D9}"/>
              </a:ext>
            </a:extLst>
          </p:cNvPr>
          <p:cNvSpPr txBox="1"/>
          <p:nvPr/>
        </p:nvSpPr>
        <p:spPr>
          <a:xfrm>
            <a:off x="3750127" y="4025373"/>
            <a:ext cx="28760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위에서부터 순서대로 오늘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어제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그저께의 데이터들을 출력하며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00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000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증가수 형식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가독성을 위해 가운데 줄의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색상만을 변경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5655B-B06D-4FB9-9625-4698EBB506F9}"/>
              </a:ext>
            </a:extLst>
          </p:cNvPr>
          <p:cNvSpPr txBox="1"/>
          <p:nvPr/>
        </p:nvSpPr>
        <p:spPr>
          <a:xfrm>
            <a:off x="6765653" y="5042395"/>
            <a:ext cx="4932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기능을 사용하지 않고 있을 경우에도 활용성을 위해 메뉴 진입 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입력 시 선택한 메뉴의 전체 지역 확진자 수를 스크롤로 제공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06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982EB6-D958-425C-9E66-F4B354EE0B7C}"/>
              </a:ext>
            </a:extLst>
          </p:cNvPr>
          <p:cNvSpPr txBox="1"/>
          <p:nvPr/>
        </p:nvSpPr>
        <p:spPr>
          <a:xfrm>
            <a:off x="293915" y="278118"/>
            <a:ext cx="580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결론 </a:t>
            </a:r>
            <a:r>
              <a:rPr lang="en-US" altLang="ko-KR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</a:t>
            </a:r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느낀점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5CF75-F893-432D-AD86-6FABE00526E8}"/>
              </a:ext>
            </a:extLst>
          </p:cNvPr>
          <p:cNvSpPr txBox="1"/>
          <p:nvPr/>
        </p:nvSpPr>
        <p:spPr>
          <a:xfrm>
            <a:off x="1201098" y="1751833"/>
            <a:ext cx="4021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 지역 데이터만을 크롤링하여 검색이 한정적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A7584-4EEA-4AB1-BD41-E869C88F94E3}"/>
              </a:ext>
            </a:extLst>
          </p:cNvPr>
          <p:cNvSpPr txBox="1"/>
          <p:nvPr/>
        </p:nvSpPr>
        <p:spPr>
          <a:xfrm>
            <a:off x="6676490" y="1800231"/>
            <a:ext cx="4156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추후에 다른 지역들 또한 코드를 작성하여 확장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3CF6C-80DE-45F3-AD13-CDA2520C9627}"/>
              </a:ext>
            </a:extLst>
          </p:cNvPr>
          <p:cNvSpPr txBox="1"/>
          <p:nvPr/>
        </p:nvSpPr>
        <p:spPr>
          <a:xfrm>
            <a:off x="1184165" y="2767280"/>
            <a:ext cx="4021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스크롤 기능만을 실행하였을 때보다 검색기능과 스크롤기능을 동시에 실행하였을 때 스크롤하는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데이터의 품질 저하 문제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ED282-128B-41DC-B879-434D2E5F9CE1}"/>
              </a:ext>
            </a:extLst>
          </p:cNvPr>
          <p:cNvSpPr txBox="1"/>
          <p:nvPr/>
        </p:nvSpPr>
        <p:spPr>
          <a:xfrm>
            <a:off x="983283" y="5630353"/>
            <a:ext cx="10225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크롤링하여 받아온 데이터를 배열로써 관리하며 그 데이터들을 활용하는 방법을 배움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53598C-503B-4061-8DA9-DD5B44F07152}"/>
              </a:ext>
            </a:extLst>
          </p:cNvPr>
          <p:cNvSpPr/>
          <p:nvPr/>
        </p:nvSpPr>
        <p:spPr>
          <a:xfrm>
            <a:off x="5617075" y="1861065"/>
            <a:ext cx="648088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06DCE-E0F7-4935-A62C-676C04C36E61}"/>
              </a:ext>
            </a:extLst>
          </p:cNvPr>
          <p:cNvSpPr txBox="1"/>
          <p:nvPr/>
        </p:nvSpPr>
        <p:spPr>
          <a:xfrm>
            <a:off x="6676490" y="2840896"/>
            <a:ext cx="4021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폰트나 사이즈를 변경하여 적용시켜보았지만 여전한 품질 저하의 문제 발생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EB72187-F3EB-43A5-BD23-0ED855C2456C}"/>
              </a:ext>
            </a:extLst>
          </p:cNvPr>
          <p:cNvSpPr/>
          <p:nvPr/>
        </p:nvSpPr>
        <p:spPr>
          <a:xfrm>
            <a:off x="5617075" y="3164061"/>
            <a:ext cx="648088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D6492-8FC6-4C6F-933B-3A57B46DBE1F}"/>
              </a:ext>
            </a:extLst>
          </p:cNvPr>
          <p:cNvSpPr txBox="1"/>
          <p:nvPr/>
        </p:nvSpPr>
        <p:spPr>
          <a:xfrm>
            <a:off x="1201098" y="4258082"/>
            <a:ext cx="4021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오픈소스를 활용하여 데이터를 불러오고 출력하는 기능을 사용하려 했지만 어려움을 겪음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9827EE6-A054-4EC3-BE63-0702D1749CF6}"/>
              </a:ext>
            </a:extLst>
          </p:cNvPr>
          <p:cNvSpPr/>
          <p:nvPr/>
        </p:nvSpPr>
        <p:spPr>
          <a:xfrm>
            <a:off x="5642304" y="4467057"/>
            <a:ext cx="648088" cy="36933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0184C-AF86-4150-A2AD-CAA502BEC53A}"/>
              </a:ext>
            </a:extLst>
          </p:cNvPr>
          <p:cNvSpPr txBox="1"/>
          <p:nvPr/>
        </p:nvSpPr>
        <p:spPr>
          <a:xfrm>
            <a:off x="6676488" y="4258081"/>
            <a:ext cx="4021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결국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출력방식을 스크롤데이터를 제외하고는 배열로써 처리했기때문에 비효율성이 증가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57F3B-A391-4AB7-BFC3-336EA8EBAC70}"/>
              </a:ext>
            </a:extLst>
          </p:cNvPr>
          <p:cNvSpPr txBox="1"/>
          <p:nvPr/>
        </p:nvSpPr>
        <p:spPr>
          <a:xfrm>
            <a:off x="983283" y="6157543"/>
            <a:ext cx="1022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오픈소스를 활용하여 프로젝트를 진행함으로써 이후 오픈소스에 더 쉽게 접근 가능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36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613</Words>
  <Application>Microsoft Office PowerPoint</Application>
  <PresentationFormat>와이드스크린</PresentationFormat>
  <Paragraphs>121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HY헤드라인M</vt:lpstr>
      <vt:lpstr>맑은 고딕</vt:lpstr>
      <vt:lpstr>Arial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진규 이</dc:creator>
  <cp:lastModifiedBy>진규 이</cp:lastModifiedBy>
  <cp:revision>37</cp:revision>
  <dcterms:created xsi:type="dcterms:W3CDTF">2020-12-02T09:29:57Z</dcterms:created>
  <dcterms:modified xsi:type="dcterms:W3CDTF">2020-12-02T16:24:31Z</dcterms:modified>
</cp:coreProperties>
</file>